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70" r:id="rId2"/>
    <p:sldId id="263" r:id="rId3"/>
    <p:sldId id="271" r:id="rId4"/>
    <p:sldId id="273" r:id="rId5"/>
    <p:sldId id="272" r:id="rId6"/>
    <p:sldId id="266"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47ED35-ED46-4A40-BCCA-60B1EC4C6FBA}" type="datetimeFigureOut">
              <a:rPr lang="en-US" smtClean="0"/>
              <a:t>9/3/2020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531AC2-B2CC-4783-817F-F23DE8A95D85}" type="slidenum">
              <a:rPr lang="en-US" smtClean="0"/>
              <a:t>‹#›</a:t>
            </a:fld>
            <a:endParaRPr lang="en-US"/>
          </a:p>
        </p:txBody>
      </p:sp>
    </p:spTree>
    <p:extLst>
      <p:ext uri="{BB962C8B-B14F-4D97-AF65-F5344CB8AC3E}">
        <p14:creationId xmlns:p14="http://schemas.microsoft.com/office/powerpoint/2010/main" val="3729344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B381D-0823-4B76-8F7A-0EF1A28396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682B6B-7844-47AD-A03E-F0535A5BC5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798BC8-5801-4EA9-9CF0-62A385FBE556}"/>
              </a:ext>
            </a:extLst>
          </p:cNvPr>
          <p:cNvSpPr>
            <a:spLocks noGrp="1"/>
          </p:cNvSpPr>
          <p:nvPr>
            <p:ph type="dt" sz="half" idx="10"/>
          </p:nvPr>
        </p:nvSpPr>
        <p:spPr/>
        <p:txBody>
          <a:bodyPr/>
          <a:lstStyle/>
          <a:p>
            <a:fld id="{43AFC201-0923-4100-BD89-588B61CA2EBB}" type="datetime1">
              <a:rPr lang="en-US" smtClean="0"/>
              <a:t>9/3/2020</a:t>
            </a:fld>
            <a:endParaRPr lang="en-US"/>
          </a:p>
        </p:txBody>
      </p:sp>
      <p:sp>
        <p:nvSpPr>
          <p:cNvPr id="5" name="Footer Placeholder 4">
            <a:extLst>
              <a:ext uri="{FF2B5EF4-FFF2-40B4-BE49-F238E27FC236}">
                <a16:creationId xmlns:a16="http://schemas.microsoft.com/office/drawing/2014/main" id="{41133852-2CD4-4CC9-9656-C6928A71D81A}"/>
              </a:ext>
            </a:extLst>
          </p:cNvPr>
          <p:cNvSpPr>
            <a:spLocks noGrp="1"/>
          </p:cNvSpPr>
          <p:nvPr>
            <p:ph type="ftr" sz="quarter" idx="11"/>
          </p:nvPr>
        </p:nvSpPr>
        <p:spPr/>
        <p:txBody>
          <a:bodyPr/>
          <a:lstStyle/>
          <a:p>
            <a:r>
              <a:rPr lang="en-US"/>
              <a:t>Dr. Seba Susan, Delhi Technological University</a:t>
            </a:r>
          </a:p>
        </p:txBody>
      </p:sp>
      <p:sp>
        <p:nvSpPr>
          <p:cNvPr id="6" name="Slide Number Placeholder 5">
            <a:extLst>
              <a:ext uri="{FF2B5EF4-FFF2-40B4-BE49-F238E27FC236}">
                <a16:creationId xmlns:a16="http://schemas.microsoft.com/office/drawing/2014/main" id="{E6A718A1-CF98-4793-8AA4-3207A9BAC3EB}"/>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3374311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77A12-CB98-43CA-83F4-4463BBF6B7A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F473C7-1FDE-4894-9E4D-9C07C19594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D7FB61-93C0-47AB-B073-CA249F7FF886}"/>
              </a:ext>
            </a:extLst>
          </p:cNvPr>
          <p:cNvSpPr>
            <a:spLocks noGrp="1"/>
          </p:cNvSpPr>
          <p:nvPr>
            <p:ph type="dt" sz="half" idx="10"/>
          </p:nvPr>
        </p:nvSpPr>
        <p:spPr/>
        <p:txBody>
          <a:bodyPr/>
          <a:lstStyle/>
          <a:p>
            <a:fld id="{034154C6-FDEE-4AB3-B81C-884493954380}" type="datetime1">
              <a:rPr lang="en-US" smtClean="0"/>
              <a:t>9/3/2020</a:t>
            </a:fld>
            <a:endParaRPr lang="en-US"/>
          </a:p>
        </p:txBody>
      </p:sp>
      <p:sp>
        <p:nvSpPr>
          <p:cNvPr id="5" name="Footer Placeholder 4">
            <a:extLst>
              <a:ext uri="{FF2B5EF4-FFF2-40B4-BE49-F238E27FC236}">
                <a16:creationId xmlns:a16="http://schemas.microsoft.com/office/drawing/2014/main" id="{C12B5E5C-9816-476B-933B-35A6030838F4}"/>
              </a:ext>
            </a:extLst>
          </p:cNvPr>
          <p:cNvSpPr>
            <a:spLocks noGrp="1"/>
          </p:cNvSpPr>
          <p:nvPr>
            <p:ph type="ftr" sz="quarter" idx="11"/>
          </p:nvPr>
        </p:nvSpPr>
        <p:spPr/>
        <p:txBody>
          <a:bodyPr/>
          <a:lstStyle/>
          <a:p>
            <a:r>
              <a:rPr lang="en-US"/>
              <a:t>Dr. Seba Susan, Delhi Technological University</a:t>
            </a:r>
          </a:p>
        </p:txBody>
      </p:sp>
      <p:sp>
        <p:nvSpPr>
          <p:cNvPr id="6" name="Slide Number Placeholder 5">
            <a:extLst>
              <a:ext uri="{FF2B5EF4-FFF2-40B4-BE49-F238E27FC236}">
                <a16:creationId xmlns:a16="http://schemas.microsoft.com/office/drawing/2014/main" id="{50441A84-A0D2-4F11-9AF3-48606CA3840B}"/>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2587401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FD7161-9B8D-4DE2-805D-9D8784FDAF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DBF4E8-0DB5-4301-B4EA-ACF5DE87354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378DBF-DE39-4585-AB5E-0F172DDB8057}"/>
              </a:ext>
            </a:extLst>
          </p:cNvPr>
          <p:cNvSpPr>
            <a:spLocks noGrp="1"/>
          </p:cNvSpPr>
          <p:nvPr>
            <p:ph type="dt" sz="half" idx="10"/>
          </p:nvPr>
        </p:nvSpPr>
        <p:spPr/>
        <p:txBody>
          <a:bodyPr/>
          <a:lstStyle/>
          <a:p>
            <a:fld id="{0713FAE9-E263-4CB9-BB58-38C942BB9281}" type="datetime1">
              <a:rPr lang="en-US" smtClean="0"/>
              <a:t>9/3/2020</a:t>
            </a:fld>
            <a:endParaRPr lang="en-US"/>
          </a:p>
        </p:txBody>
      </p:sp>
      <p:sp>
        <p:nvSpPr>
          <p:cNvPr id="5" name="Footer Placeholder 4">
            <a:extLst>
              <a:ext uri="{FF2B5EF4-FFF2-40B4-BE49-F238E27FC236}">
                <a16:creationId xmlns:a16="http://schemas.microsoft.com/office/drawing/2014/main" id="{97F559D6-6225-4E0F-8C10-FA4CCE27A0E8}"/>
              </a:ext>
            </a:extLst>
          </p:cNvPr>
          <p:cNvSpPr>
            <a:spLocks noGrp="1"/>
          </p:cNvSpPr>
          <p:nvPr>
            <p:ph type="ftr" sz="quarter" idx="11"/>
          </p:nvPr>
        </p:nvSpPr>
        <p:spPr/>
        <p:txBody>
          <a:bodyPr/>
          <a:lstStyle/>
          <a:p>
            <a:r>
              <a:rPr lang="en-US"/>
              <a:t>Dr. Seba Susan, Delhi Technological University</a:t>
            </a:r>
          </a:p>
        </p:txBody>
      </p:sp>
      <p:sp>
        <p:nvSpPr>
          <p:cNvPr id="6" name="Slide Number Placeholder 5">
            <a:extLst>
              <a:ext uri="{FF2B5EF4-FFF2-40B4-BE49-F238E27FC236}">
                <a16:creationId xmlns:a16="http://schemas.microsoft.com/office/drawing/2014/main" id="{9CF87405-5EA0-4688-A386-3B4EAF377F78}"/>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688388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E2721-FB49-4596-9449-CCADD2BDDD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A5F1DE-F987-4CCB-9388-8D1440A5F8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151C70-9162-4D04-91FC-AB7B46C37E48}"/>
              </a:ext>
            </a:extLst>
          </p:cNvPr>
          <p:cNvSpPr>
            <a:spLocks noGrp="1"/>
          </p:cNvSpPr>
          <p:nvPr>
            <p:ph type="dt" sz="half" idx="10"/>
          </p:nvPr>
        </p:nvSpPr>
        <p:spPr/>
        <p:txBody>
          <a:bodyPr/>
          <a:lstStyle/>
          <a:p>
            <a:fld id="{4AF6311F-3BF5-4881-B4CD-D38149C1AD2D}" type="datetime1">
              <a:rPr lang="en-US" smtClean="0"/>
              <a:t>9/3/2020</a:t>
            </a:fld>
            <a:endParaRPr lang="en-US"/>
          </a:p>
        </p:txBody>
      </p:sp>
      <p:sp>
        <p:nvSpPr>
          <p:cNvPr id="5" name="Footer Placeholder 4">
            <a:extLst>
              <a:ext uri="{FF2B5EF4-FFF2-40B4-BE49-F238E27FC236}">
                <a16:creationId xmlns:a16="http://schemas.microsoft.com/office/drawing/2014/main" id="{A1644C18-13AC-42F4-98A1-1A9C42F05149}"/>
              </a:ext>
            </a:extLst>
          </p:cNvPr>
          <p:cNvSpPr>
            <a:spLocks noGrp="1"/>
          </p:cNvSpPr>
          <p:nvPr>
            <p:ph type="ftr" sz="quarter" idx="11"/>
          </p:nvPr>
        </p:nvSpPr>
        <p:spPr/>
        <p:txBody>
          <a:bodyPr/>
          <a:lstStyle/>
          <a:p>
            <a:r>
              <a:rPr lang="en-US"/>
              <a:t>Dr. Seba Susan, Delhi Technological University</a:t>
            </a:r>
          </a:p>
        </p:txBody>
      </p:sp>
      <p:sp>
        <p:nvSpPr>
          <p:cNvPr id="6" name="Slide Number Placeholder 5">
            <a:extLst>
              <a:ext uri="{FF2B5EF4-FFF2-40B4-BE49-F238E27FC236}">
                <a16:creationId xmlns:a16="http://schemas.microsoft.com/office/drawing/2014/main" id="{6E748EA5-B34A-4AB2-9BFD-E2DA3B3AE97F}"/>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1951230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A4966-D81D-455F-BA45-C3A98CABC6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E74CF2-E376-4174-9F28-025141F06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1AB4B47-0FD5-486D-964E-F980F9E57563}"/>
              </a:ext>
            </a:extLst>
          </p:cNvPr>
          <p:cNvSpPr>
            <a:spLocks noGrp="1"/>
          </p:cNvSpPr>
          <p:nvPr>
            <p:ph type="dt" sz="half" idx="10"/>
          </p:nvPr>
        </p:nvSpPr>
        <p:spPr/>
        <p:txBody>
          <a:bodyPr/>
          <a:lstStyle/>
          <a:p>
            <a:fld id="{9BE7DFF2-5BDE-41EA-AA6A-1254D1015C37}" type="datetime1">
              <a:rPr lang="en-US" smtClean="0"/>
              <a:t>9/3/2020</a:t>
            </a:fld>
            <a:endParaRPr lang="en-US"/>
          </a:p>
        </p:txBody>
      </p:sp>
      <p:sp>
        <p:nvSpPr>
          <p:cNvPr id="5" name="Footer Placeholder 4">
            <a:extLst>
              <a:ext uri="{FF2B5EF4-FFF2-40B4-BE49-F238E27FC236}">
                <a16:creationId xmlns:a16="http://schemas.microsoft.com/office/drawing/2014/main" id="{A78ACCFB-30A9-43BF-A113-E5E53F567B9A}"/>
              </a:ext>
            </a:extLst>
          </p:cNvPr>
          <p:cNvSpPr>
            <a:spLocks noGrp="1"/>
          </p:cNvSpPr>
          <p:nvPr>
            <p:ph type="ftr" sz="quarter" idx="11"/>
          </p:nvPr>
        </p:nvSpPr>
        <p:spPr/>
        <p:txBody>
          <a:bodyPr/>
          <a:lstStyle/>
          <a:p>
            <a:r>
              <a:rPr lang="en-US"/>
              <a:t>Dr. Seba Susan, Delhi Technological University</a:t>
            </a:r>
          </a:p>
        </p:txBody>
      </p:sp>
      <p:sp>
        <p:nvSpPr>
          <p:cNvPr id="6" name="Slide Number Placeholder 5">
            <a:extLst>
              <a:ext uri="{FF2B5EF4-FFF2-40B4-BE49-F238E27FC236}">
                <a16:creationId xmlns:a16="http://schemas.microsoft.com/office/drawing/2014/main" id="{1DF37DA5-D6B2-4782-A877-0668BA6E9440}"/>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1874764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A240D-25AB-4FFF-92A2-55E1679F71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68DB53-113B-48D2-BDE2-C5ABAC52A49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D63320-7008-4775-B9C1-40A8A97117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1ECCE7-3CCC-4182-B502-D2FAD8AA8B6F}"/>
              </a:ext>
            </a:extLst>
          </p:cNvPr>
          <p:cNvSpPr>
            <a:spLocks noGrp="1"/>
          </p:cNvSpPr>
          <p:nvPr>
            <p:ph type="dt" sz="half" idx="10"/>
          </p:nvPr>
        </p:nvSpPr>
        <p:spPr/>
        <p:txBody>
          <a:bodyPr/>
          <a:lstStyle/>
          <a:p>
            <a:fld id="{96583C11-4B1F-488D-BA85-EAE7D1AD8C5E}" type="datetime1">
              <a:rPr lang="en-US" smtClean="0"/>
              <a:t>9/3/2020</a:t>
            </a:fld>
            <a:endParaRPr lang="en-US"/>
          </a:p>
        </p:txBody>
      </p:sp>
      <p:sp>
        <p:nvSpPr>
          <p:cNvPr id="6" name="Footer Placeholder 5">
            <a:extLst>
              <a:ext uri="{FF2B5EF4-FFF2-40B4-BE49-F238E27FC236}">
                <a16:creationId xmlns:a16="http://schemas.microsoft.com/office/drawing/2014/main" id="{6F68A981-3145-4651-A75E-4434A34A3AF6}"/>
              </a:ext>
            </a:extLst>
          </p:cNvPr>
          <p:cNvSpPr>
            <a:spLocks noGrp="1"/>
          </p:cNvSpPr>
          <p:nvPr>
            <p:ph type="ftr" sz="quarter" idx="11"/>
          </p:nvPr>
        </p:nvSpPr>
        <p:spPr/>
        <p:txBody>
          <a:bodyPr/>
          <a:lstStyle/>
          <a:p>
            <a:r>
              <a:rPr lang="en-US"/>
              <a:t>Dr. Seba Susan, Delhi Technological University</a:t>
            </a:r>
          </a:p>
        </p:txBody>
      </p:sp>
      <p:sp>
        <p:nvSpPr>
          <p:cNvPr id="7" name="Slide Number Placeholder 6">
            <a:extLst>
              <a:ext uri="{FF2B5EF4-FFF2-40B4-BE49-F238E27FC236}">
                <a16:creationId xmlns:a16="http://schemas.microsoft.com/office/drawing/2014/main" id="{29FBE66A-22A5-4999-A1C8-D2EBA9F5F423}"/>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491784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25841-75E1-43EF-97ED-C42EEEBA731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A23B42A-AAF7-4129-9B88-8AF3AFAC706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BCAE1A-5237-4617-AEE6-1344FC558A2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5BD787-8BC4-433D-8F75-DADBF13604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ACF6E8-F312-494D-AB15-4279EBE7B7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CB7C2F7-1E4B-44D7-B2DA-DA36CCC65755}"/>
              </a:ext>
            </a:extLst>
          </p:cNvPr>
          <p:cNvSpPr>
            <a:spLocks noGrp="1"/>
          </p:cNvSpPr>
          <p:nvPr>
            <p:ph type="dt" sz="half" idx="10"/>
          </p:nvPr>
        </p:nvSpPr>
        <p:spPr/>
        <p:txBody>
          <a:bodyPr/>
          <a:lstStyle/>
          <a:p>
            <a:fld id="{2BC4F8CD-2E68-4CA9-AC0C-D7890452482A}" type="datetime1">
              <a:rPr lang="en-US" smtClean="0"/>
              <a:t>9/3/2020</a:t>
            </a:fld>
            <a:endParaRPr lang="en-US"/>
          </a:p>
        </p:txBody>
      </p:sp>
      <p:sp>
        <p:nvSpPr>
          <p:cNvPr id="8" name="Footer Placeholder 7">
            <a:extLst>
              <a:ext uri="{FF2B5EF4-FFF2-40B4-BE49-F238E27FC236}">
                <a16:creationId xmlns:a16="http://schemas.microsoft.com/office/drawing/2014/main" id="{EF519924-20C6-4E61-9F02-E11F02803B7C}"/>
              </a:ext>
            </a:extLst>
          </p:cNvPr>
          <p:cNvSpPr>
            <a:spLocks noGrp="1"/>
          </p:cNvSpPr>
          <p:nvPr>
            <p:ph type="ftr" sz="quarter" idx="11"/>
          </p:nvPr>
        </p:nvSpPr>
        <p:spPr/>
        <p:txBody>
          <a:bodyPr/>
          <a:lstStyle/>
          <a:p>
            <a:r>
              <a:rPr lang="en-US"/>
              <a:t>Dr. Seba Susan, Delhi Technological University</a:t>
            </a:r>
          </a:p>
        </p:txBody>
      </p:sp>
      <p:sp>
        <p:nvSpPr>
          <p:cNvPr id="9" name="Slide Number Placeholder 8">
            <a:extLst>
              <a:ext uri="{FF2B5EF4-FFF2-40B4-BE49-F238E27FC236}">
                <a16:creationId xmlns:a16="http://schemas.microsoft.com/office/drawing/2014/main" id="{BAE7E0AE-AE6C-4CF1-99DA-B06A05007330}"/>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1856438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D03B2-E4BA-4F57-8D97-09B294D3FA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55771C-55A1-4DDC-BCE1-6316E2A98D4B}"/>
              </a:ext>
            </a:extLst>
          </p:cNvPr>
          <p:cNvSpPr>
            <a:spLocks noGrp="1"/>
          </p:cNvSpPr>
          <p:nvPr>
            <p:ph type="dt" sz="half" idx="10"/>
          </p:nvPr>
        </p:nvSpPr>
        <p:spPr/>
        <p:txBody>
          <a:bodyPr/>
          <a:lstStyle/>
          <a:p>
            <a:fld id="{41BA6623-313D-498C-A62D-8E918D9FC1F6}" type="datetime1">
              <a:rPr lang="en-US" smtClean="0"/>
              <a:t>9/3/2020</a:t>
            </a:fld>
            <a:endParaRPr lang="en-US"/>
          </a:p>
        </p:txBody>
      </p:sp>
      <p:sp>
        <p:nvSpPr>
          <p:cNvPr id="4" name="Footer Placeholder 3">
            <a:extLst>
              <a:ext uri="{FF2B5EF4-FFF2-40B4-BE49-F238E27FC236}">
                <a16:creationId xmlns:a16="http://schemas.microsoft.com/office/drawing/2014/main" id="{A1D0551B-8F82-4F9A-A07D-10491E66DE17}"/>
              </a:ext>
            </a:extLst>
          </p:cNvPr>
          <p:cNvSpPr>
            <a:spLocks noGrp="1"/>
          </p:cNvSpPr>
          <p:nvPr>
            <p:ph type="ftr" sz="quarter" idx="11"/>
          </p:nvPr>
        </p:nvSpPr>
        <p:spPr/>
        <p:txBody>
          <a:bodyPr/>
          <a:lstStyle/>
          <a:p>
            <a:r>
              <a:rPr lang="en-US"/>
              <a:t>Dr. Seba Susan, Delhi Technological University</a:t>
            </a:r>
          </a:p>
        </p:txBody>
      </p:sp>
      <p:sp>
        <p:nvSpPr>
          <p:cNvPr id="5" name="Slide Number Placeholder 4">
            <a:extLst>
              <a:ext uri="{FF2B5EF4-FFF2-40B4-BE49-F238E27FC236}">
                <a16:creationId xmlns:a16="http://schemas.microsoft.com/office/drawing/2014/main" id="{85500EC2-63FB-458C-B8ED-40C87B534EF8}"/>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28143890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88F66-4B12-4BF9-8CA2-4509EC8B3EDF}"/>
              </a:ext>
            </a:extLst>
          </p:cNvPr>
          <p:cNvSpPr>
            <a:spLocks noGrp="1"/>
          </p:cNvSpPr>
          <p:nvPr>
            <p:ph type="dt" sz="half" idx="10"/>
          </p:nvPr>
        </p:nvSpPr>
        <p:spPr/>
        <p:txBody>
          <a:bodyPr/>
          <a:lstStyle/>
          <a:p>
            <a:fld id="{C871444D-6069-4FFC-932A-3CC5850C826F}" type="datetime1">
              <a:rPr lang="en-US" smtClean="0"/>
              <a:t>9/3/2020</a:t>
            </a:fld>
            <a:endParaRPr lang="en-US"/>
          </a:p>
        </p:txBody>
      </p:sp>
      <p:sp>
        <p:nvSpPr>
          <p:cNvPr id="3" name="Footer Placeholder 2">
            <a:extLst>
              <a:ext uri="{FF2B5EF4-FFF2-40B4-BE49-F238E27FC236}">
                <a16:creationId xmlns:a16="http://schemas.microsoft.com/office/drawing/2014/main" id="{32594E04-7485-40DA-A53A-EBF8AEEB9064}"/>
              </a:ext>
            </a:extLst>
          </p:cNvPr>
          <p:cNvSpPr>
            <a:spLocks noGrp="1"/>
          </p:cNvSpPr>
          <p:nvPr>
            <p:ph type="ftr" sz="quarter" idx="11"/>
          </p:nvPr>
        </p:nvSpPr>
        <p:spPr/>
        <p:txBody>
          <a:bodyPr/>
          <a:lstStyle/>
          <a:p>
            <a:r>
              <a:rPr lang="en-US"/>
              <a:t>Dr. Seba Susan, Delhi Technological University</a:t>
            </a:r>
          </a:p>
        </p:txBody>
      </p:sp>
      <p:sp>
        <p:nvSpPr>
          <p:cNvPr id="4" name="Slide Number Placeholder 3">
            <a:extLst>
              <a:ext uri="{FF2B5EF4-FFF2-40B4-BE49-F238E27FC236}">
                <a16:creationId xmlns:a16="http://schemas.microsoft.com/office/drawing/2014/main" id="{4B442F8C-D757-4CB6-AF79-5D2A18CA9BDA}"/>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194094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01D2C-C9C0-4C62-87ED-F30C591900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AF03914-A609-4C02-9F47-59C397CAC4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52DE79-34C9-497B-B1FF-C32C773EF0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8EDA7A-0A17-4DA7-841B-85A1AEA2E445}"/>
              </a:ext>
            </a:extLst>
          </p:cNvPr>
          <p:cNvSpPr>
            <a:spLocks noGrp="1"/>
          </p:cNvSpPr>
          <p:nvPr>
            <p:ph type="dt" sz="half" idx="10"/>
          </p:nvPr>
        </p:nvSpPr>
        <p:spPr/>
        <p:txBody>
          <a:bodyPr/>
          <a:lstStyle/>
          <a:p>
            <a:fld id="{375F903F-0809-4721-A4E7-BFAF2254EED0}" type="datetime1">
              <a:rPr lang="en-US" smtClean="0"/>
              <a:t>9/3/2020</a:t>
            </a:fld>
            <a:endParaRPr lang="en-US"/>
          </a:p>
        </p:txBody>
      </p:sp>
      <p:sp>
        <p:nvSpPr>
          <p:cNvPr id="6" name="Footer Placeholder 5">
            <a:extLst>
              <a:ext uri="{FF2B5EF4-FFF2-40B4-BE49-F238E27FC236}">
                <a16:creationId xmlns:a16="http://schemas.microsoft.com/office/drawing/2014/main" id="{728AFF2E-ED47-4085-B15C-6084CEA2F25D}"/>
              </a:ext>
            </a:extLst>
          </p:cNvPr>
          <p:cNvSpPr>
            <a:spLocks noGrp="1"/>
          </p:cNvSpPr>
          <p:nvPr>
            <p:ph type="ftr" sz="quarter" idx="11"/>
          </p:nvPr>
        </p:nvSpPr>
        <p:spPr/>
        <p:txBody>
          <a:bodyPr/>
          <a:lstStyle/>
          <a:p>
            <a:r>
              <a:rPr lang="en-US"/>
              <a:t>Dr. Seba Susan, Delhi Technological University</a:t>
            </a:r>
          </a:p>
        </p:txBody>
      </p:sp>
      <p:sp>
        <p:nvSpPr>
          <p:cNvPr id="7" name="Slide Number Placeholder 6">
            <a:extLst>
              <a:ext uri="{FF2B5EF4-FFF2-40B4-BE49-F238E27FC236}">
                <a16:creationId xmlns:a16="http://schemas.microsoft.com/office/drawing/2014/main" id="{E64BEB22-9477-4DD4-A7E6-D1C98C657EC8}"/>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3184330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F9FE2-A379-438F-B5A5-48F8512BF2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F956B2-A56A-4D1F-A4DE-3DFF90AFAE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B8F082-8FB4-4FF9-B3B8-7EB18F2008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86347E-3E36-4776-A1AA-77DBBF57EDDC}"/>
              </a:ext>
            </a:extLst>
          </p:cNvPr>
          <p:cNvSpPr>
            <a:spLocks noGrp="1"/>
          </p:cNvSpPr>
          <p:nvPr>
            <p:ph type="dt" sz="half" idx="10"/>
          </p:nvPr>
        </p:nvSpPr>
        <p:spPr/>
        <p:txBody>
          <a:bodyPr/>
          <a:lstStyle/>
          <a:p>
            <a:fld id="{952BF178-D7EA-4AAF-9063-7FE74D4E12E7}" type="datetime1">
              <a:rPr lang="en-US" smtClean="0"/>
              <a:t>9/3/2020</a:t>
            </a:fld>
            <a:endParaRPr lang="en-US"/>
          </a:p>
        </p:txBody>
      </p:sp>
      <p:sp>
        <p:nvSpPr>
          <p:cNvPr id="6" name="Footer Placeholder 5">
            <a:extLst>
              <a:ext uri="{FF2B5EF4-FFF2-40B4-BE49-F238E27FC236}">
                <a16:creationId xmlns:a16="http://schemas.microsoft.com/office/drawing/2014/main" id="{CA7D85C6-A559-4787-8118-6D138A164187}"/>
              </a:ext>
            </a:extLst>
          </p:cNvPr>
          <p:cNvSpPr>
            <a:spLocks noGrp="1"/>
          </p:cNvSpPr>
          <p:nvPr>
            <p:ph type="ftr" sz="quarter" idx="11"/>
          </p:nvPr>
        </p:nvSpPr>
        <p:spPr/>
        <p:txBody>
          <a:bodyPr/>
          <a:lstStyle/>
          <a:p>
            <a:r>
              <a:rPr lang="en-US"/>
              <a:t>Dr. Seba Susan, Delhi Technological University</a:t>
            </a:r>
          </a:p>
        </p:txBody>
      </p:sp>
      <p:sp>
        <p:nvSpPr>
          <p:cNvPr id="7" name="Slide Number Placeholder 6">
            <a:extLst>
              <a:ext uri="{FF2B5EF4-FFF2-40B4-BE49-F238E27FC236}">
                <a16:creationId xmlns:a16="http://schemas.microsoft.com/office/drawing/2014/main" id="{A0545BBF-7529-40C4-B41A-3689538C4C38}"/>
              </a:ext>
            </a:extLst>
          </p:cNvPr>
          <p:cNvSpPr>
            <a:spLocks noGrp="1"/>
          </p:cNvSpPr>
          <p:nvPr>
            <p:ph type="sldNum" sz="quarter" idx="12"/>
          </p:nvPr>
        </p:nvSpPr>
        <p:spPr/>
        <p:txBody>
          <a:bodyPr/>
          <a:lstStyle/>
          <a:p>
            <a:fld id="{24CD283F-FEB2-44E2-A0C9-13F68E7FBFF4}" type="slidenum">
              <a:rPr lang="en-US" smtClean="0"/>
              <a:t>‹#›</a:t>
            </a:fld>
            <a:endParaRPr lang="en-US"/>
          </a:p>
        </p:txBody>
      </p:sp>
    </p:spTree>
    <p:extLst>
      <p:ext uri="{BB962C8B-B14F-4D97-AF65-F5344CB8AC3E}">
        <p14:creationId xmlns:p14="http://schemas.microsoft.com/office/powerpoint/2010/main" val="14042716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B124F5-4863-4981-978B-3F5A12259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2F8709-D4EA-4B4F-9C72-9DD737974D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4E45FD-DA57-4C5C-9801-93DEC0A26A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FBE154-1A57-4175-83CA-23E490FA41CF}" type="datetime1">
              <a:rPr lang="en-US" smtClean="0"/>
              <a:t>9/3/2020</a:t>
            </a:fld>
            <a:endParaRPr lang="en-US"/>
          </a:p>
        </p:txBody>
      </p:sp>
      <p:sp>
        <p:nvSpPr>
          <p:cNvPr id="5" name="Footer Placeholder 4">
            <a:extLst>
              <a:ext uri="{FF2B5EF4-FFF2-40B4-BE49-F238E27FC236}">
                <a16:creationId xmlns:a16="http://schemas.microsoft.com/office/drawing/2014/main" id="{A0909F65-D7B7-492C-998F-EF6A876F42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Dr. Seba Susan, Delhi Technological University</a:t>
            </a:r>
          </a:p>
        </p:txBody>
      </p:sp>
      <p:sp>
        <p:nvSpPr>
          <p:cNvPr id="6" name="Slide Number Placeholder 5">
            <a:extLst>
              <a:ext uri="{FF2B5EF4-FFF2-40B4-BE49-F238E27FC236}">
                <a16:creationId xmlns:a16="http://schemas.microsoft.com/office/drawing/2014/main" id="{CD50DAD7-7945-4FAF-8212-C29B8EFD2C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CD283F-FEB2-44E2-A0C9-13F68E7FBFF4}" type="slidenum">
              <a:rPr lang="en-US" smtClean="0"/>
              <a:t>‹#›</a:t>
            </a:fld>
            <a:endParaRPr lang="en-US"/>
          </a:p>
        </p:txBody>
      </p:sp>
    </p:spTree>
    <p:extLst>
      <p:ext uri="{BB962C8B-B14F-4D97-AF65-F5344CB8AC3E}">
        <p14:creationId xmlns:p14="http://schemas.microsoft.com/office/powerpoint/2010/main" val="40820479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https://en.wikipedia.org/wiki/ELIZA"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F1296-C9DF-440A-9AF6-BA0CE8478A5F}"/>
              </a:ext>
            </a:extLst>
          </p:cNvPr>
          <p:cNvSpPr>
            <a:spLocks noGrp="1"/>
          </p:cNvSpPr>
          <p:nvPr>
            <p:ph type="ctrTitle"/>
          </p:nvPr>
        </p:nvSpPr>
        <p:spPr/>
        <p:txBody>
          <a:bodyPr/>
          <a:lstStyle/>
          <a:p>
            <a:r>
              <a:rPr lang="en-US" dirty="0"/>
              <a:t>Lecture 8</a:t>
            </a:r>
          </a:p>
        </p:txBody>
      </p:sp>
      <p:sp>
        <p:nvSpPr>
          <p:cNvPr id="3" name="Subtitle 2">
            <a:extLst>
              <a:ext uri="{FF2B5EF4-FFF2-40B4-BE49-F238E27FC236}">
                <a16:creationId xmlns:a16="http://schemas.microsoft.com/office/drawing/2014/main" id="{4C3EB701-09C1-483C-BF08-81A0E42C4558}"/>
              </a:ext>
            </a:extLst>
          </p:cNvPr>
          <p:cNvSpPr>
            <a:spLocks noGrp="1"/>
          </p:cNvSpPr>
          <p:nvPr>
            <p:ph type="subTitle" idx="1"/>
          </p:nvPr>
        </p:nvSpPr>
        <p:spPr/>
        <p:txBody>
          <a:bodyPr>
            <a:normAutofit lnSpcReduction="10000"/>
          </a:bodyPr>
          <a:lstStyle/>
          <a:p>
            <a:r>
              <a:rPr lang="en-US" dirty="0"/>
              <a:t>-</a:t>
            </a:r>
            <a:r>
              <a:rPr lang="en-US" dirty="0">
                <a:latin typeface="Forte" panose="03060902040502070203" pitchFamily="66" charset="0"/>
              </a:rPr>
              <a:t>NLP is all about words, their arrangement and their meaning</a:t>
            </a:r>
          </a:p>
          <a:p>
            <a:r>
              <a:rPr lang="en-US" dirty="0"/>
              <a:t>-</a:t>
            </a:r>
            <a:r>
              <a:rPr lang="en-US" dirty="0">
                <a:latin typeface="Forte" panose="03060902040502070203" pitchFamily="66" charset="0"/>
              </a:rPr>
              <a:t>NLP is a branch of AI that tries to </a:t>
            </a:r>
            <a:r>
              <a:rPr lang="en-US" dirty="0">
                <a:solidFill>
                  <a:srgbClr val="FF0000"/>
                </a:solidFill>
                <a:latin typeface="Forte" panose="03060902040502070203" pitchFamily="66" charset="0"/>
              </a:rPr>
              <a:t>emulate/understand</a:t>
            </a:r>
            <a:r>
              <a:rPr lang="en-US" dirty="0">
                <a:latin typeface="Forte" panose="03060902040502070203" pitchFamily="66" charset="0"/>
              </a:rPr>
              <a:t> the way a human speaks to another human</a:t>
            </a:r>
          </a:p>
          <a:p>
            <a:r>
              <a:rPr lang="en-US" dirty="0"/>
              <a:t>-Lecture 8 is about the chatbot ELIZA (</a:t>
            </a:r>
            <a:r>
              <a:rPr lang="en-US" dirty="0" err="1"/>
              <a:t>Weizenbaum</a:t>
            </a:r>
            <a:r>
              <a:rPr lang="en-US" dirty="0"/>
              <a:t>, 1966)</a:t>
            </a:r>
          </a:p>
        </p:txBody>
      </p:sp>
      <p:sp>
        <p:nvSpPr>
          <p:cNvPr id="4" name="Footer Placeholder 3">
            <a:extLst>
              <a:ext uri="{FF2B5EF4-FFF2-40B4-BE49-F238E27FC236}">
                <a16:creationId xmlns:a16="http://schemas.microsoft.com/office/drawing/2014/main" id="{425C004F-3FD4-4277-AA48-BA6EC8A04C89}"/>
              </a:ext>
            </a:extLst>
          </p:cNvPr>
          <p:cNvSpPr>
            <a:spLocks noGrp="1"/>
          </p:cNvSpPr>
          <p:nvPr>
            <p:ph type="ftr" sz="quarter" idx="11"/>
          </p:nvPr>
        </p:nvSpPr>
        <p:spPr/>
        <p:txBody>
          <a:bodyPr/>
          <a:lstStyle/>
          <a:p>
            <a:r>
              <a:rPr lang="en-US"/>
              <a:t>Dr. Seba Susan, Delhi Technological University</a:t>
            </a:r>
          </a:p>
        </p:txBody>
      </p:sp>
      <p:pic>
        <p:nvPicPr>
          <p:cNvPr id="10" name="Audio 9">
            <a:hlinkClick r:id="" action="ppaction://media"/>
            <a:extLst>
              <a:ext uri="{FF2B5EF4-FFF2-40B4-BE49-F238E27FC236}">
                <a16:creationId xmlns:a16="http://schemas.microsoft.com/office/drawing/2014/main" id="{13417815-008D-4EDE-B1B0-DA3C4543D9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57694245"/>
      </p:ext>
    </p:extLst>
  </p:cSld>
  <p:clrMapOvr>
    <a:masterClrMapping/>
  </p:clrMapOvr>
  <mc:AlternateContent xmlns:mc="http://schemas.openxmlformats.org/markup-compatibility/2006">
    <mc:Choice xmlns:p14="http://schemas.microsoft.com/office/powerpoint/2010/main" Requires="p14">
      <p:transition spd="slow" p14:dur="2000" advTm="18228"/>
    </mc:Choice>
    <mc:Fallback>
      <p:transition spd="slow" advTm="18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26271-A2BC-44F0-BEEA-79C9B21D6858}"/>
              </a:ext>
            </a:extLst>
          </p:cNvPr>
          <p:cNvSpPr>
            <a:spLocks noGrp="1"/>
          </p:cNvSpPr>
          <p:nvPr>
            <p:ph type="title"/>
          </p:nvPr>
        </p:nvSpPr>
        <p:spPr/>
        <p:txBody>
          <a:bodyPr/>
          <a:lstStyle/>
          <a:p>
            <a:r>
              <a:rPr lang="en-US" dirty="0"/>
              <a:t>TURING TEST</a:t>
            </a:r>
          </a:p>
        </p:txBody>
      </p:sp>
      <p:sp>
        <p:nvSpPr>
          <p:cNvPr id="4" name="Footer Placeholder 3">
            <a:extLst>
              <a:ext uri="{FF2B5EF4-FFF2-40B4-BE49-F238E27FC236}">
                <a16:creationId xmlns:a16="http://schemas.microsoft.com/office/drawing/2014/main" id="{EEB0D044-D650-4234-BA6D-7AFD53D05DC2}"/>
              </a:ext>
            </a:extLst>
          </p:cNvPr>
          <p:cNvSpPr>
            <a:spLocks noGrp="1"/>
          </p:cNvSpPr>
          <p:nvPr>
            <p:ph type="ftr" sz="quarter" idx="11"/>
          </p:nvPr>
        </p:nvSpPr>
        <p:spPr/>
        <p:txBody>
          <a:bodyPr/>
          <a:lstStyle/>
          <a:p>
            <a:r>
              <a:rPr lang="en-US"/>
              <a:t>Dr. Seba Susan, Delhi Technological University</a:t>
            </a:r>
          </a:p>
        </p:txBody>
      </p:sp>
      <p:sp>
        <p:nvSpPr>
          <p:cNvPr id="9" name="Content Placeholder 8">
            <a:extLst>
              <a:ext uri="{FF2B5EF4-FFF2-40B4-BE49-F238E27FC236}">
                <a16:creationId xmlns:a16="http://schemas.microsoft.com/office/drawing/2014/main" id="{24FB18AE-F88A-4234-AB0C-70320CEA9A6E}"/>
              </a:ext>
            </a:extLst>
          </p:cNvPr>
          <p:cNvSpPr>
            <a:spLocks noGrp="1"/>
          </p:cNvSpPr>
          <p:nvPr>
            <p:ph idx="1"/>
          </p:nvPr>
        </p:nvSpPr>
        <p:spPr/>
        <p:txBody>
          <a:bodyPr>
            <a:normAutofit lnSpcReduction="10000"/>
          </a:bodyPr>
          <a:lstStyle/>
          <a:p>
            <a:r>
              <a:rPr lang="en-US" dirty="0"/>
              <a:t>A test/game</a:t>
            </a:r>
          </a:p>
          <a:p>
            <a:r>
              <a:rPr lang="en-US" dirty="0"/>
              <a:t>Between two human and a computer</a:t>
            </a:r>
          </a:p>
          <a:p>
            <a:r>
              <a:rPr lang="en-US" dirty="0"/>
              <a:t>1 human : Interrogator (who asks the questions)</a:t>
            </a:r>
          </a:p>
          <a:p>
            <a:r>
              <a:rPr lang="en-US" dirty="0"/>
              <a:t>Other human and the computer: participants (who answer the questions)</a:t>
            </a:r>
          </a:p>
          <a:p>
            <a:r>
              <a:rPr lang="en-US" dirty="0"/>
              <a:t>Interrogator cannot see who is replying (human or computer)</a:t>
            </a:r>
          </a:p>
          <a:p>
            <a:r>
              <a:rPr lang="en-US" dirty="0"/>
              <a:t>If interrogator unable to distinguish human or computer from the answers provided, Turing test has succeeded</a:t>
            </a:r>
          </a:p>
          <a:p>
            <a:r>
              <a:rPr lang="en-US" dirty="0"/>
              <a:t>Turing test (Alan Turing, 1950) led to definition of “intelligent machines”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3" name="Audio 2">
            <a:hlinkClick r:id="" action="ppaction://media"/>
            <a:extLst>
              <a:ext uri="{FF2B5EF4-FFF2-40B4-BE49-F238E27FC236}">
                <a16:creationId xmlns:a16="http://schemas.microsoft.com/office/drawing/2014/main" id="{CE0CF725-7C78-411F-9D62-5AB1857D4F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32390270"/>
      </p:ext>
    </p:extLst>
  </p:cSld>
  <p:clrMapOvr>
    <a:masterClrMapping/>
  </p:clrMapOvr>
  <mc:AlternateContent xmlns:mc="http://schemas.openxmlformats.org/markup-compatibility/2006">
    <mc:Choice xmlns:p14="http://schemas.microsoft.com/office/powerpoint/2010/main" Requires="p14">
      <p:transition spd="slow" p14:dur="2000" advTm="72702"/>
    </mc:Choice>
    <mc:Fallback>
      <p:transition spd="slow" advTm="72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26271-A2BC-44F0-BEEA-79C9B21D6858}"/>
              </a:ext>
            </a:extLst>
          </p:cNvPr>
          <p:cNvSpPr>
            <a:spLocks noGrp="1"/>
          </p:cNvSpPr>
          <p:nvPr>
            <p:ph type="title"/>
          </p:nvPr>
        </p:nvSpPr>
        <p:spPr/>
        <p:txBody>
          <a:bodyPr/>
          <a:lstStyle/>
          <a:p>
            <a:r>
              <a:rPr lang="en-US" dirty="0"/>
              <a:t>ELIZA – THE CHATBOT</a:t>
            </a:r>
          </a:p>
        </p:txBody>
      </p:sp>
      <p:sp>
        <p:nvSpPr>
          <p:cNvPr id="4" name="Footer Placeholder 3">
            <a:extLst>
              <a:ext uri="{FF2B5EF4-FFF2-40B4-BE49-F238E27FC236}">
                <a16:creationId xmlns:a16="http://schemas.microsoft.com/office/drawing/2014/main" id="{EEB0D044-D650-4234-BA6D-7AFD53D05DC2}"/>
              </a:ext>
            </a:extLst>
          </p:cNvPr>
          <p:cNvSpPr>
            <a:spLocks noGrp="1"/>
          </p:cNvSpPr>
          <p:nvPr>
            <p:ph type="ftr" sz="quarter" idx="11"/>
          </p:nvPr>
        </p:nvSpPr>
        <p:spPr/>
        <p:txBody>
          <a:bodyPr/>
          <a:lstStyle/>
          <a:p>
            <a:r>
              <a:rPr lang="en-US"/>
              <a:t>Dr. Seba Susan, Delhi Technological University</a:t>
            </a:r>
          </a:p>
        </p:txBody>
      </p:sp>
      <p:sp>
        <p:nvSpPr>
          <p:cNvPr id="9" name="Content Placeholder 8">
            <a:extLst>
              <a:ext uri="{FF2B5EF4-FFF2-40B4-BE49-F238E27FC236}">
                <a16:creationId xmlns:a16="http://schemas.microsoft.com/office/drawing/2014/main" id="{24FB18AE-F88A-4234-AB0C-70320CEA9A6E}"/>
              </a:ext>
            </a:extLst>
          </p:cNvPr>
          <p:cNvSpPr>
            <a:spLocks noGrp="1"/>
          </p:cNvSpPr>
          <p:nvPr>
            <p:ph idx="1"/>
          </p:nvPr>
        </p:nvSpPr>
        <p:spPr/>
        <p:txBody>
          <a:bodyPr>
            <a:normAutofit fontScale="92500" lnSpcReduction="20000"/>
          </a:bodyPr>
          <a:lstStyle/>
          <a:p>
            <a:r>
              <a:rPr lang="en-US" dirty="0"/>
              <a:t>ELIZA, a chatbot (</a:t>
            </a:r>
            <a:r>
              <a:rPr lang="en-US" dirty="0" err="1"/>
              <a:t>Weizenbaum</a:t>
            </a:r>
            <a:r>
              <a:rPr lang="en-US" dirty="0"/>
              <a:t>, 1966)</a:t>
            </a:r>
          </a:p>
          <a:p>
            <a:r>
              <a:rPr lang="en-US" dirty="0"/>
              <a:t>Mimics the manner in which a psychologist speaks to a patient</a:t>
            </a:r>
          </a:p>
          <a:p>
            <a:r>
              <a:rPr lang="en-US" dirty="0"/>
              <a:t>Rogerian psychologist (after Carl Rogers the psychologist)</a:t>
            </a:r>
          </a:p>
          <a:p>
            <a:r>
              <a:rPr lang="en-US" dirty="0"/>
              <a:t>ELIZA passed the TURING test (indistinguishable from a human)</a:t>
            </a:r>
          </a:p>
          <a:p>
            <a:r>
              <a:rPr lang="en-US" dirty="0"/>
              <a:t>Program of ELIZA based on simple pattern matching</a:t>
            </a:r>
          </a:p>
          <a:p>
            <a:r>
              <a:rPr lang="en-US" dirty="0" err="1"/>
              <a:t>Keywords</a:t>
            </a:r>
            <a:r>
              <a:rPr lang="en-US" dirty="0" err="1">
                <a:sym typeface="Wingdings" panose="05000000000000000000" pitchFamily="2" charset="2"/>
              </a:rPr>
              <a:t>ranked</a:t>
            </a:r>
            <a:endParaRPr lang="en-US" dirty="0">
              <a:sym typeface="Wingdings" panose="05000000000000000000" pitchFamily="2" charset="2"/>
            </a:endParaRPr>
          </a:p>
          <a:p>
            <a:r>
              <a:rPr lang="en-US" dirty="0">
                <a:sym typeface="Wingdings" panose="05000000000000000000" pitchFamily="2" charset="2"/>
              </a:rPr>
              <a:t>based on top-rank keywords dismantle the input sentence </a:t>
            </a:r>
            <a:r>
              <a:rPr lang="en-US" dirty="0" err="1">
                <a:sym typeface="Wingdings" panose="05000000000000000000" pitchFamily="2" charset="2"/>
              </a:rPr>
              <a:t>rearrangeadd</a:t>
            </a:r>
            <a:r>
              <a:rPr lang="en-US" dirty="0">
                <a:sym typeface="Wingdings" panose="05000000000000000000" pitchFamily="2" charset="2"/>
              </a:rPr>
              <a:t> some programmed words</a:t>
            </a:r>
          </a:p>
          <a:p>
            <a:r>
              <a:rPr lang="en-US" dirty="0">
                <a:sym typeface="Wingdings" panose="05000000000000000000" pitchFamily="2" charset="2"/>
              </a:rPr>
              <a:t>PROBLEM WITH ELIZA: Cannot detect new patterns </a:t>
            </a:r>
          </a:p>
          <a:p>
            <a:r>
              <a:rPr lang="en-US" dirty="0">
                <a:sym typeface="Wingdings" panose="05000000000000000000" pitchFamily="2" charset="2"/>
              </a:rPr>
              <a:t>“I see” or “Please go on” is ELIZA’s output if unable to detect any keyword</a:t>
            </a:r>
          </a:p>
          <a:p>
            <a:r>
              <a:rPr lang="en-US" sz="1500" dirty="0">
                <a:hlinkClick r:id="rId4"/>
              </a:rPr>
              <a:t>https://en.wikipedia.org/wiki/ELIZA</a:t>
            </a:r>
            <a:endParaRPr lang="en-US" sz="1500"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13" name="Audio 12">
            <a:hlinkClick r:id="" action="ppaction://media"/>
            <a:extLst>
              <a:ext uri="{FF2B5EF4-FFF2-40B4-BE49-F238E27FC236}">
                <a16:creationId xmlns:a16="http://schemas.microsoft.com/office/drawing/2014/main" id="{44996CAF-C5B9-4914-899B-0AE505ED11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79358529"/>
      </p:ext>
    </p:extLst>
  </p:cSld>
  <p:clrMapOvr>
    <a:masterClrMapping/>
  </p:clrMapOvr>
  <mc:AlternateContent xmlns:mc="http://schemas.openxmlformats.org/markup-compatibility/2006">
    <mc:Choice xmlns:p14="http://schemas.microsoft.com/office/powerpoint/2010/main" Requires="p14">
      <p:transition spd="slow" p14:dur="2000" advTm="202788"/>
    </mc:Choice>
    <mc:Fallback>
      <p:transition spd="slow" advTm="202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26271-A2BC-44F0-BEEA-79C9B21D6858}"/>
              </a:ext>
            </a:extLst>
          </p:cNvPr>
          <p:cNvSpPr>
            <a:spLocks noGrp="1"/>
          </p:cNvSpPr>
          <p:nvPr>
            <p:ph type="title"/>
          </p:nvPr>
        </p:nvSpPr>
        <p:spPr/>
        <p:txBody>
          <a:bodyPr/>
          <a:lstStyle/>
          <a:p>
            <a:r>
              <a:rPr lang="en-US" dirty="0"/>
              <a:t>EXAMPLE of creation of a CHAT</a:t>
            </a:r>
          </a:p>
        </p:txBody>
      </p:sp>
      <p:sp>
        <p:nvSpPr>
          <p:cNvPr id="4" name="Footer Placeholder 3">
            <a:extLst>
              <a:ext uri="{FF2B5EF4-FFF2-40B4-BE49-F238E27FC236}">
                <a16:creationId xmlns:a16="http://schemas.microsoft.com/office/drawing/2014/main" id="{EEB0D044-D650-4234-BA6D-7AFD53D05DC2}"/>
              </a:ext>
            </a:extLst>
          </p:cNvPr>
          <p:cNvSpPr>
            <a:spLocks noGrp="1"/>
          </p:cNvSpPr>
          <p:nvPr>
            <p:ph type="ftr" sz="quarter" idx="11"/>
          </p:nvPr>
        </p:nvSpPr>
        <p:spPr/>
        <p:txBody>
          <a:bodyPr/>
          <a:lstStyle/>
          <a:p>
            <a:r>
              <a:rPr lang="en-US"/>
              <a:t>Dr. Seba Susan, Delhi Technological University</a:t>
            </a:r>
          </a:p>
        </p:txBody>
      </p:sp>
      <p:sp>
        <p:nvSpPr>
          <p:cNvPr id="9" name="Content Placeholder 8">
            <a:extLst>
              <a:ext uri="{FF2B5EF4-FFF2-40B4-BE49-F238E27FC236}">
                <a16:creationId xmlns:a16="http://schemas.microsoft.com/office/drawing/2014/main" id="{24FB18AE-F88A-4234-AB0C-70320CEA9A6E}"/>
              </a:ext>
            </a:extLst>
          </p:cNvPr>
          <p:cNvSpPr>
            <a:spLocks noGrp="1"/>
          </p:cNvSpPr>
          <p:nvPr>
            <p:ph idx="1"/>
          </p:nvPr>
        </p:nvSpPr>
        <p:spPr/>
        <p:txBody>
          <a:bodyPr>
            <a:normAutofit/>
          </a:bodyPr>
          <a:lstStyle/>
          <a:p>
            <a:r>
              <a:rPr lang="en-US" dirty="0"/>
              <a:t>Patient: </a:t>
            </a:r>
            <a:r>
              <a:rPr lang="en-US" dirty="0">
                <a:solidFill>
                  <a:srgbClr val="FF0000"/>
                </a:solidFill>
              </a:rPr>
              <a:t>You are very helpful</a:t>
            </a:r>
          </a:p>
          <a:p>
            <a:r>
              <a:rPr lang="en-US" dirty="0"/>
              <a:t>ELIZA’s reply?</a:t>
            </a:r>
          </a:p>
          <a:p>
            <a:r>
              <a:rPr lang="en-US" dirty="0" err="1"/>
              <a:t>You</a:t>
            </a:r>
            <a:r>
              <a:rPr lang="en-US" dirty="0" err="1">
                <a:sym typeface="Wingdings" panose="05000000000000000000" pitchFamily="2" charset="2"/>
              </a:rPr>
              <a:t></a:t>
            </a:r>
            <a:r>
              <a:rPr lang="en-US" dirty="0" err="1">
                <a:solidFill>
                  <a:srgbClr val="FF0000"/>
                </a:solidFill>
                <a:sym typeface="Wingdings" panose="05000000000000000000" pitchFamily="2" charset="2"/>
              </a:rPr>
              <a:t>I</a:t>
            </a:r>
            <a:endParaRPr lang="en-US" dirty="0">
              <a:solidFill>
                <a:srgbClr val="FF0000"/>
              </a:solidFill>
              <a:sym typeface="Wingdings" panose="05000000000000000000" pitchFamily="2" charset="2"/>
            </a:endParaRPr>
          </a:p>
          <a:p>
            <a:r>
              <a:rPr lang="en-US" dirty="0" err="1">
                <a:sym typeface="Wingdings" panose="05000000000000000000" pitchFamily="2" charset="2"/>
              </a:rPr>
              <a:t>Are</a:t>
            </a:r>
            <a:r>
              <a:rPr lang="en-US" dirty="0" err="1">
                <a:solidFill>
                  <a:srgbClr val="FF0000"/>
                </a:solidFill>
                <a:sym typeface="Wingdings" panose="05000000000000000000" pitchFamily="2" charset="2"/>
              </a:rPr>
              <a:t>am</a:t>
            </a:r>
            <a:endParaRPr lang="en-US" dirty="0">
              <a:solidFill>
                <a:srgbClr val="FF0000"/>
              </a:solidFill>
              <a:sym typeface="Wingdings" panose="05000000000000000000" pitchFamily="2" charset="2"/>
            </a:endParaRPr>
          </a:p>
          <a:p>
            <a:r>
              <a:rPr lang="en-US" dirty="0">
                <a:sym typeface="Wingdings" panose="05000000000000000000" pitchFamily="2" charset="2"/>
              </a:rPr>
              <a:t>“very </a:t>
            </a:r>
            <a:r>
              <a:rPr lang="en-US" dirty="0" err="1">
                <a:sym typeface="Wingdings" panose="05000000000000000000" pitchFamily="2" charset="2"/>
              </a:rPr>
              <a:t>helpful”</a:t>
            </a:r>
            <a:r>
              <a:rPr lang="en-US" dirty="0" err="1">
                <a:solidFill>
                  <a:srgbClr val="FF0000"/>
                </a:solidFill>
                <a:sym typeface="Wingdings" panose="05000000000000000000" pitchFamily="2" charset="2"/>
              </a:rPr>
              <a:t>very</a:t>
            </a:r>
            <a:r>
              <a:rPr lang="en-US" dirty="0">
                <a:solidFill>
                  <a:srgbClr val="FF0000"/>
                </a:solidFill>
                <a:sym typeface="Wingdings" panose="05000000000000000000" pitchFamily="2" charset="2"/>
              </a:rPr>
              <a:t> helpful</a:t>
            </a:r>
          </a:p>
          <a:p>
            <a:r>
              <a:rPr lang="en-US" dirty="0">
                <a:sym typeface="Wingdings" panose="05000000000000000000" pitchFamily="2" charset="2"/>
              </a:rPr>
              <a:t>Add some programmed words: “</a:t>
            </a:r>
            <a:r>
              <a:rPr lang="en-US" dirty="0">
                <a:solidFill>
                  <a:srgbClr val="FF0000"/>
                </a:solidFill>
                <a:sym typeface="Wingdings" panose="05000000000000000000" pitchFamily="2" charset="2"/>
              </a:rPr>
              <a:t>What makes you think</a:t>
            </a:r>
            <a:r>
              <a:rPr lang="en-US" dirty="0">
                <a:sym typeface="Wingdings" panose="05000000000000000000" pitchFamily="2" charset="2"/>
              </a:rPr>
              <a:t>……”</a:t>
            </a:r>
          </a:p>
          <a:p>
            <a:r>
              <a:rPr lang="en-US" dirty="0">
                <a:sym typeface="Wingdings" panose="05000000000000000000" pitchFamily="2" charset="2"/>
              </a:rPr>
              <a:t>So </a:t>
            </a:r>
            <a:r>
              <a:rPr lang="en-US" dirty="0"/>
              <a:t>ELIZA’s reply: </a:t>
            </a:r>
            <a:r>
              <a:rPr lang="en-US" dirty="0">
                <a:solidFill>
                  <a:srgbClr val="FF0000"/>
                </a:solidFill>
                <a:sym typeface="Wingdings" panose="05000000000000000000" pitchFamily="2" charset="2"/>
              </a:rPr>
              <a:t>What makes you think I am very helpful</a:t>
            </a: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D61E8033-7B42-463A-82EB-13E32BAFB2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97362748"/>
      </p:ext>
    </p:extLst>
  </p:cSld>
  <p:clrMapOvr>
    <a:masterClrMapping/>
  </p:clrMapOvr>
  <mc:AlternateContent xmlns:mc="http://schemas.openxmlformats.org/markup-compatibility/2006">
    <mc:Choice xmlns:p14="http://schemas.microsoft.com/office/powerpoint/2010/main" Requires="p14">
      <p:transition spd="slow" p14:dur="2000" advTm="75915"/>
    </mc:Choice>
    <mc:Fallback>
      <p:transition spd="slow" advTm="759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26271-A2BC-44F0-BEEA-79C9B21D6858}"/>
              </a:ext>
            </a:extLst>
          </p:cNvPr>
          <p:cNvSpPr>
            <a:spLocks noGrp="1"/>
          </p:cNvSpPr>
          <p:nvPr>
            <p:ph type="title"/>
          </p:nvPr>
        </p:nvSpPr>
        <p:spPr/>
        <p:txBody>
          <a:bodyPr>
            <a:normAutofit/>
          </a:bodyPr>
          <a:lstStyle/>
          <a:p>
            <a:r>
              <a:rPr lang="en-US" sz="2000" b="1" dirty="0">
                <a:solidFill>
                  <a:srgbClr val="FF0000"/>
                </a:solidFill>
              </a:rPr>
              <a:t>A snapshot of the dialogue between ELIZA and the patient (CAPS: ELIZA)</a:t>
            </a:r>
          </a:p>
        </p:txBody>
      </p:sp>
      <p:sp>
        <p:nvSpPr>
          <p:cNvPr id="4" name="Footer Placeholder 3">
            <a:extLst>
              <a:ext uri="{FF2B5EF4-FFF2-40B4-BE49-F238E27FC236}">
                <a16:creationId xmlns:a16="http://schemas.microsoft.com/office/drawing/2014/main" id="{EEB0D044-D650-4234-BA6D-7AFD53D05DC2}"/>
              </a:ext>
            </a:extLst>
          </p:cNvPr>
          <p:cNvSpPr>
            <a:spLocks noGrp="1"/>
          </p:cNvSpPr>
          <p:nvPr>
            <p:ph type="ftr" sz="quarter" idx="11"/>
          </p:nvPr>
        </p:nvSpPr>
        <p:spPr/>
        <p:txBody>
          <a:bodyPr/>
          <a:lstStyle/>
          <a:p>
            <a:r>
              <a:rPr lang="en-US"/>
              <a:t>Dr. Seba Susan, Delhi Technological University</a:t>
            </a:r>
          </a:p>
        </p:txBody>
      </p:sp>
      <p:sp>
        <p:nvSpPr>
          <p:cNvPr id="9" name="Content Placeholder 8">
            <a:extLst>
              <a:ext uri="{FF2B5EF4-FFF2-40B4-BE49-F238E27FC236}">
                <a16:creationId xmlns:a16="http://schemas.microsoft.com/office/drawing/2014/main" id="{24FB18AE-F88A-4234-AB0C-70320CEA9A6E}"/>
              </a:ext>
            </a:extLst>
          </p:cNvPr>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p:txBody>
      </p:sp>
      <p:pic>
        <p:nvPicPr>
          <p:cNvPr id="5" name="Picture 4">
            <a:extLst>
              <a:ext uri="{FF2B5EF4-FFF2-40B4-BE49-F238E27FC236}">
                <a16:creationId xmlns:a16="http://schemas.microsoft.com/office/drawing/2014/main" id="{3A4B56FD-6192-439E-B624-52BD6C467712}"/>
              </a:ext>
            </a:extLst>
          </p:cNvPr>
          <p:cNvPicPr>
            <a:picLocks noChangeAspect="1"/>
          </p:cNvPicPr>
          <p:nvPr/>
        </p:nvPicPr>
        <p:blipFill>
          <a:blip r:embed="rId4"/>
          <a:stretch>
            <a:fillRect/>
          </a:stretch>
        </p:blipFill>
        <p:spPr>
          <a:xfrm>
            <a:off x="2962569" y="1690688"/>
            <a:ext cx="5190831" cy="4486275"/>
          </a:xfrm>
          <a:prstGeom prst="rect">
            <a:avLst/>
          </a:prstGeom>
          <a:ln>
            <a:solidFill>
              <a:schemeClr val="accent1"/>
            </a:solidFill>
          </a:ln>
        </p:spPr>
      </p:pic>
      <p:pic>
        <p:nvPicPr>
          <p:cNvPr id="6" name="Audio 5">
            <a:hlinkClick r:id="" action="ppaction://media"/>
            <a:extLst>
              <a:ext uri="{FF2B5EF4-FFF2-40B4-BE49-F238E27FC236}">
                <a16:creationId xmlns:a16="http://schemas.microsoft.com/office/drawing/2014/main" id="{7FFE703A-369D-4F12-AF1E-2802F93556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46817732"/>
      </p:ext>
    </p:extLst>
  </p:cSld>
  <p:clrMapOvr>
    <a:masterClrMapping/>
  </p:clrMapOvr>
  <mc:AlternateContent xmlns:mc="http://schemas.openxmlformats.org/markup-compatibility/2006">
    <mc:Choice xmlns:p14="http://schemas.microsoft.com/office/powerpoint/2010/main" Requires="p14">
      <p:transition spd="slow" p14:dur="2000" advTm="237596"/>
    </mc:Choice>
    <mc:Fallback>
      <p:transition spd="slow" advTm="237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51251-1C74-40D9-9ED7-443E8AF8906C}"/>
              </a:ext>
            </a:extLst>
          </p:cNvPr>
          <p:cNvSpPr>
            <a:spLocks noGrp="1"/>
          </p:cNvSpPr>
          <p:nvPr>
            <p:ph type="title"/>
          </p:nvPr>
        </p:nvSpPr>
        <p:spPr>
          <a:xfrm>
            <a:off x="838200" y="2365375"/>
            <a:ext cx="10515600" cy="1325563"/>
          </a:xfrm>
        </p:spPr>
        <p:txBody>
          <a:bodyPr>
            <a:normAutofit fontScale="90000"/>
          </a:bodyPr>
          <a:lstStyle/>
          <a:p>
            <a:r>
              <a:rPr lang="en-US" dirty="0"/>
              <a:t>Answer the Assignment of this week related to ELIZA in the link provided in MOODLE (by Monday 7</a:t>
            </a:r>
            <a:r>
              <a:rPr lang="en-US" baseline="30000" dirty="0"/>
              <a:t>th</a:t>
            </a:r>
            <a:r>
              <a:rPr lang="en-US" dirty="0"/>
              <a:t> Sept’20  11 pm). For this, go through ELIZA’s paper and codes in the internet available in several languages such as JAVA, PYTHON and BASIC </a:t>
            </a:r>
            <a:br>
              <a:rPr lang="en-US" dirty="0"/>
            </a:br>
            <a:endParaRPr lang="en-US" dirty="0"/>
          </a:p>
        </p:txBody>
      </p:sp>
      <p:sp>
        <p:nvSpPr>
          <p:cNvPr id="4" name="Footer Placeholder 3">
            <a:extLst>
              <a:ext uri="{FF2B5EF4-FFF2-40B4-BE49-F238E27FC236}">
                <a16:creationId xmlns:a16="http://schemas.microsoft.com/office/drawing/2014/main" id="{83805526-78F5-4FC2-94FF-C1D7CC02AB35}"/>
              </a:ext>
            </a:extLst>
          </p:cNvPr>
          <p:cNvSpPr>
            <a:spLocks noGrp="1"/>
          </p:cNvSpPr>
          <p:nvPr>
            <p:ph type="ftr" sz="quarter" idx="11"/>
          </p:nvPr>
        </p:nvSpPr>
        <p:spPr/>
        <p:txBody>
          <a:bodyPr/>
          <a:lstStyle/>
          <a:p>
            <a:r>
              <a:rPr lang="en-US"/>
              <a:t>Dr. Seba Susan, Delhi Technological University</a:t>
            </a:r>
          </a:p>
        </p:txBody>
      </p:sp>
      <p:pic>
        <p:nvPicPr>
          <p:cNvPr id="7" name="Audio 6">
            <a:hlinkClick r:id="" action="ppaction://media"/>
            <a:extLst>
              <a:ext uri="{FF2B5EF4-FFF2-40B4-BE49-F238E27FC236}">
                <a16:creationId xmlns:a16="http://schemas.microsoft.com/office/drawing/2014/main" id="{F97FB7FE-477F-4CFE-9484-CBFCE8C76D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27445211"/>
      </p:ext>
    </p:extLst>
  </p:cSld>
  <p:clrMapOvr>
    <a:masterClrMapping/>
  </p:clrMapOvr>
  <mc:AlternateContent xmlns:mc="http://schemas.openxmlformats.org/markup-compatibility/2006">
    <mc:Choice xmlns:p14="http://schemas.microsoft.com/office/powerpoint/2010/main" Requires="p14">
      <p:transition spd="slow" p14:dur="2000" advTm="37848"/>
    </mc:Choice>
    <mc:Fallback>
      <p:transition spd="slow" advTm="37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1837</TotalTime>
  <Words>397</Words>
  <Application>Microsoft Office PowerPoint</Application>
  <PresentationFormat>Widescreen</PresentationFormat>
  <Paragraphs>63</Paragraphs>
  <Slides>6</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Forte</vt:lpstr>
      <vt:lpstr>Office Theme</vt:lpstr>
      <vt:lpstr>Lecture 8</vt:lpstr>
      <vt:lpstr>TURING TEST</vt:lpstr>
      <vt:lpstr>ELIZA – THE CHATBOT</vt:lpstr>
      <vt:lpstr>EXAMPLE of creation of a CHAT</vt:lpstr>
      <vt:lpstr>A snapshot of the dialogue between ELIZA and the patient (CAPS: ELIZA)</vt:lpstr>
      <vt:lpstr>Answer the Assignment of this week related to ELIZA in the link provided in MOODLE (by Monday 7th Sept’20  11 pm). For this, go through ELIZA’s paper and codes in the internet available in several languages such as JAVA, PYTHON and BASIC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dc:title>
  <dc:creator>dell</dc:creator>
  <cp:lastModifiedBy>dell</cp:lastModifiedBy>
  <cp:revision>222</cp:revision>
  <dcterms:created xsi:type="dcterms:W3CDTF">2020-08-11T15:39:25Z</dcterms:created>
  <dcterms:modified xsi:type="dcterms:W3CDTF">2020-09-03T17:42:43Z</dcterms:modified>
</cp:coreProperties>
</file>

<file path=docProps/thumbnail.jpeg>
</file>